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4"/>
  </p:notesMasterIdLst>
  <p:sldIdLst>
    <p:sldId id="256" r:id="rId2"/>
    <p:sldId id="283" r:id="rId3"/>
    <p:sldId id="259" r:id="rId4"/>
    <p:sldId id="260" r:id="rId5"/>
    <p:sldId id="261" r:id="rId6"/>
    <p:sldId id="262" r:id="rId7"/>
    <p:sldId id="284" r:id="rId8"/>
    <p:sldId id="281" r:id="rId9"/>
    <p:sldId id="263" r:id="rId10"/>
    <p:sldId id="264" r:id="rId11"/>
    <p:sldId id="285" r:id="rId12"/>
    <p:sldId id="265" r:id="rId13"/>
    <p:sldId id="266" r:id="rId14"/>
    <p:sldId id="267" r:id="rId15"/>
    <p:sldId id="275" r:id="rId16"/>
    <p:sldId id="269" r:id="rId17"/>
    <p:sldId id="286" r:id="rId18"/>
    <p:sldId id="270" r:id="rId19"/>
    <p:sldId id="271" r:id="rId20"/>
    <p:sldId id="272" r:id="rId21"/>
    <p:sldId id="287" r:id="rId22"/>
    <p:sldId id="273" r:id="rId23"/>
    <p:sldId id="277" r:id="rId24"/>
    <p:sldId id="278" r:id="rId25"/>
    <p:sldId id="288" r:id="rId26"/>
    <p:sldId id="279" r:id="rId27"/>
    <p:sldId id="280" r:id="rId28"/>
    <p:sldId id="282" r:id="rId29"/>
    <p:sldId id="289" r:id="rId30"/>
    <p:sldId id="274" r:id="rId31"/>
    <p:sldId id="268" r:id="rId32"/>
    <p:sldId id="27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31" autoAdjust="0"/>
  </p:normalViewPr>
  <p:slideViewPr>
    <p:cSldViewPr snapToGrid="0">
      <p:cViewPr>
        <p:scale>
          <a:sx n="75" d="100"/>
          <a:sy n="75" d="100"/>
        </p:scale>
        <p:origin x="432"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1AE969-4FDA-4866-B14C-0779D63FC944}" type="datetimeFigureOut">
              <a:rPr lang="en-CA" smtClean="0"/>
              <a:t>2019-08-21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2527F-9088-4A48-9715-D2D6C8666D38}" type="slidenum">
              <a:rPr lang="en-CA" smtClean="0"/>
              <a:t>‹#›</a:t>
            </a:fld>
            <a:endParaRPr lang="en-CA"/>
          </a:p>
        </p:txBody>
      </p:sp>
    </p:spTree>
    <p:extLst>
      <p:ext uri="{BB962C8B-B14F-4D97-AF65-F5344CB8AC3E}">
        <p14:creationId xmlns:p14="http://schemas.microsoft.com/office/powerpoint/2010/main" val="3139389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Vital matches closely with </a:t>
            </a:r>
            <a:r>
              <a:rPr lang="en-CA" dirty="0" err="1"/>
              <a:t>GEMVital</a:t>
            </a:r>
            <a:r>
              <a:rPr lang="en-CA" dirty="0"/>
              <a:t> (where present)</a:t>
            </a:r>
          </a:p>
          <a:p>
            <a:pPr marL="171450" indent="-171450">
              <a:buFontTx/>
              <a:buChar char="-"/>
            </a:pPr>
            <a:r>
              <a:rPr lang="en-CA" dirty="0"/>
              <a:t>Note the 6-day shift in 2009</a:t>
            </a:r>
          </a:p>
        </p:txBody>
      </p:sp>
      <p:sp>
        <p:nvSpPr>
          <p:cNvPr id="4" name="Slide Number Placeholder 3"/>
          <p:cNvSpPr>
            <a:spLocks noGrp="1"/>
          </p:cNvSpPr>
          <p:nvPr>
            <p:ph type="sldNum" sz="quarter" idx="5"/>
          </p:nvPr>
        </p:nvSpPr>
        <p:spPr/>
        <p:txBody>
          <a:bodyPr/>
          <a:lstStyle/>
          <a:p>
            <a:fld id="{9C52527F-9088-4A48-9715-D2D6C8666D38}" type="slidenum">
              <a:rPr lang="en-CA" smtClean="0"/>
              <a:t>3</a:t>
            </a:fld>
            <a:endParaRPr lang="en-CA"/>
          </a:p>
        </p:txBody>
      </p:sp>
    </p:spTree>
    <p:extLst>
      <p:ext uri="{BB962C8B-B14F-4D97-AF65-F5344CB8AC3E}">
        <p14:creationId xmlns:p14="http://schemas.microsoft.com/office/powerpoint/2010/main" val="200846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Shifting the 2009 data by 6 days makes the data match up nearly perfectly</a:t>
            </a:r>
          </a:p>
        </p:txBody>
      </p:sp>
      <p:sp>
        <p:nvSpPr>
          <p:cNvPr id="4" name="Slide Number Placeholder 3"/>
          <p:cNvSpPr>
            <a:spLocks noGrp="1"/>
          </p:cNvSpPr>
          <p:nvPr>
            <p:ph type="sldNum" sz="quarter" idx="5"/>
          </p:nvPr>
        </p:nvSpPr>
        <p:spPr/>
        <p:txBody>
          <a:bodyPr/>
          <a:lstStyle/>
          <a:p>
            <a:fld id="{9C52527F-9088-4A48-9715-D2D6C8666D38}" type="slidenum">
              <a:rPr lang="en-CA" smtClean="0"/>
              <a:t>4</a:t>
            </a:fld>
            <a:endParaRPr lang="en-CA"/>
          </a:p>
        </p:txBody>
      </p:sp>
    </p:spTree>
    <p:extLst>
      <p:ext uri="{BB962C8B-B14F-4D97-AF65-F5344CB8AC3E}">
        <p14:creationId xmlns:p14="http://schemas.microsoft.com/office/powerpoint/2010/main" val="316674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8/21/2019</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8/21/2019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8/21/2019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8/21/2019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8/21/2019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8/21/2019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8/21/2019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8/21/2019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8/21/2019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8/21/2019</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8/21/2019</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D292-2E33-4E22-A132-FD008CC32C41}"/>
              </a:ext>
            </a:extLst>
          </p:cNvPr>
          <p:cNvSpPr>
            <a:spLocks noGrp="1"/>
          </p:cNvSpPr>
          <p:nvPr>
            <p:ph type="ctrTitle"/>
          </p:nvPr>
        </p:nvSpPr>
        <p:spPr/>
        <p:txBody>
          <a:bodyPr/>
          <a:lstStyle/>
          <a:p>
            <a:r>
              <a:rPr lang="en-CA" dirty="0"/>
              <a:t>Baker Creek Driving Data Preparation Methodology</a:t>
            </a:r>
          </a:p>
        </p:txBody>
      </p:sp>
      <p:sp>
        <p:nvSpPr>
          <p:cNvPr id="3" name="Subtitle 2">
            <a:extLst>
              <a:ext uri="{FF2B5EF4-FFF2-40B4-BE49-F238E27FC236}">
                <a16:creationId xmlns:a16="http://schemas.microsoft.com/office/drawing/2014/main" id="{8F168850-A567-487B-8A1B-D35A6191C600}"/>
              </a:ext>
            </a:extLst>
          </p:cNvPr>
          <p:cNvSpPr>
            <a:spLocks noGrp="1"/>
          </p:cNvSpPr>
          <p:nvPr>
            <p:ph type="subTitle" idx="1"/>
          </p:nvPr>
        </p:nvSpPr>
        <p:spPr/>
        <p:txBody>
          <a:bodyPr/>
          <a:lstStyle/>
          <a:p>
            <a:r>
              <a:rPr lang="en-CA" dirty="0"/>
              <a:t>By Haley </a:t>
            </a:r>
            <a:r>
              <a:rPr lang="en-CA" dirty="0" err="1"/>
              <a:t>Brauner</a:t>
            </a:r>
            <a:endParaRPr lang="en-CA" dirty="0"/>
          </a:p>
        </p:txBody>
      </p:sp>
    </p:spTree>
    <p:extLst>
      <p:ext uri="{BB962C8B-B14F-4D97-AF65-F5344CB8AC3E}">
        <p14:creationId xmlns:p14="http://schemas.microsoft.com/office/powerpoint/2010/main" val="4122147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E37016-BC23-4468-8143-67A3A843FA9D}"/>
              </a:ext>
            </a:extLst>
          </p:cNvPr>
          <p:cNvPicPr>
            <a:picLocks noChangeAspect="1"/>
          </p:cNvPicPr>
          <p:nvPr/>
        </p:nvPicPr>
        <p:blipFill>
          <a:blip r:embed="rId2"/>
          <a:stretch>
            <a:fillRect/>
          </a:stretch>
        </p:blipFill>
        <p:spPr>
          <a:xfrm>
            <a:off x="0" y="0"/>
            <a:ext cx="8314267" cy="5354388"/>
          </a:xfrm>
          <a:prstGeom prst="rect">
            <a:avLst/>
          </a:prstGeom>
        </p:spPr>
      </p:pic>
      <p:pic>
        <p:nvPicPr>
          <p:cNvPr id="5" name="Picture 4">
            <a:extLst>
              <a:ext uri="{FF2B5EF4-FFF2-40B4-BE49-F238E27FC236}">
                <a16:creationId xmlns:a16="http://schemas.microsoft.com/office/drawing/2014/main" id="{BDC35DB4-14EF-4FB3-97C2-B1FAD03A001A}"/>
              </a:ext>
            </a:extLst>
          </p:cNvPr>
          <p:cNvPicPr>
            <a:picLocks noChangeAspect="1"/>
          </p:cNvPicPr>
          <p:nvPr/>
        </p:nvPicPr>
        <p:blipFill>
          <a:blip r:embed="rId3"/>
          <a:stretch>
            <a:fillRect/>
          </a:stretch>
        </p:blipFill>
        <p:spPr>
          <a:xfrm>
            <a:off x="7248728" y="3674532"/>
            <a:ext cx="4943272" cy="3183467"/>
          </a:xfrm>
          <a:prstGeom prst="rect">
            <a:avLst/>
          </a:prstGeom>
        </p:spPr>
      </p:pic>
    </p:spTree>
    <p:extLst>
      <p:ext uri="{BB962C8B-B14F-4D97-AF65-F5344CB8AC3E}">
        <p14:creationId xmlns:p14="http://schemas.microsoft.com/office/powerpoint/2010/main" val="171031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19E1-7D31-4A11-BFEE-F43E8F7BA7A2}"/>
              </a:ext>
            </a:extLst>
          </p:cNvPr>
          <p:cNvSpPr>
            <a:spLocks noGrp="1"/>
          </p:cNvSpPr>
          <p:nvPr>
            <p:ph type="title"/>
          </p:nvPr>
        </p:nvSpPr>
        <p:spPr/>
        <p:txBody>
          <a:bodyPr/>
          <a:lstStyle/>
          <a:p>
            <a:r>
              <a:rPr lang="en-CA" dirty="0"/>
              <a:t>Incoming Shortwave Radiation</a:t>
            </a:r>
          </a:p>
        </p:txBody>
      </p:sp>
      <p:sp>
        <p:nvSpPr>
          <p:cNvPr id="3" name="Content Placeholder 2">
            <a:extLst>
              <a:ext uri="{FF2B5EF4-FFF2-40B4-BE49-F238E27FC236}">
                <a16:creationId xmlns:a16="http://schemas.microsoft.com/office/drawing/2014/main" id="{1645896D-8957-4450-9E4B-66B7621021C8}"/>
              </a:ext>
            </a:extLst>
          </p:cNvPr>
          <p:cNvSpPr>
            <a:spLocks noGrp="1"/>
          </p:cNvSpPr>
          <p:nvPr>
            <p:ph idx="1"/>
          </p:nvPr>
        </p:nvSpPr>
        <p:spPr/>
        <p:txBody>
          <a:bodyPr/>
          <a:lstStyle/>
          <a:p>
            <a:pPr>
              <a:buFont typeface="Arial" panose="020B0604020202020204" pitchFamily="34" charset="0"/>
              <a:buChar char="•"/>
            </a:pPr>
            <a:r>
              <a:rPr lang="en-CA" dirty="0"/>
              <a:t> When comparing the data, noticed a magnitude shift upward in the Vital data starting around June 21, 2008</a:t>
            </a:r>
          </a:p>
          <a:p>
            <a:pPr>
              <a:buFont typeface="Arial" panose="020B0604020202020204" pitchFamily="34" charset="0"/>
              <a:buChar char="•"/>
            </a:pPr>
            <a:r>
              <a:rPr lang="en-CA" dirty="0"/>
              <a:t> Noticed that in 2009, the Vital data seems to be shifted forward by 3 days (not 6 like the other variables)</a:t>
            </a:r>
          </a:p>
          <a:p>
            <a:pPr>
              <a:buFont typeface="Arial" panose="020B0604020202020204" pitchFamily="34" charset="0"/>
              <a:buChar char="•"/>
            </a:pPr>
            <a:r>
              <a:rPr lang="en-CA" dirty="0"/>
              <a:t> In 2016, daily average values look to be too high at the Vital station</a:t>
            </a:r>
          </a:p>
          <a:p>
            <a:pPr>
              <a:buFont typeface="Arial" panose="020B0604020202020204" pitchFamily="34" charset="0"/>
              <a:buChar char="•"/>
            </a:pPr>
            <a:r>
              <a:rPr lang="en-CA" dirty="0"/>
              <a:t> Combining methodology</a:t>
            </a:r>
          </a:p>
          <a:p>
            <a:pPr lvl="1">
              <a:buFont typeface="Arial" panose="020B0604020202020204" pitchFamily="34" charset="0"/>
              <a:buChar char="•"/>
            </a:pPr>
            <a:r>
              <a:rPr lang="en-CA" dirty="0"/>
              <a:t>Vital was used as the primary, but omitted 2008 from June 20 to the end of the year, 2016 prior to April 17, and shifted 2009 back by 3 days</a:t>
            </a:r>
          </a:p>
          <a:p>
            <a:pPr lvl="1">
              <a:buFont typeface="Arial" panose="020B0604020202020204" pitchFamily="34" charset="0"/>
              <a:buChar char="•"/>
            </a:pPr>
            <a:r>
              <a:rPr lang="en-CA" dirty="0"/>
              <a:t>Gap-filled with Landing data</a:t>
            </a:r>
          </a:p>
          <a:p>
            <a:pPr lvl="1">
              <a:buFont typeface="Arial" panose="020B0604020202020204" pitchFamily="34" charset="0"/>
              <a:buChar char="•"/>
            </a:pPr>
            <a:r>
              <a:rPr lang="en-CA" dirty="0"/>
              <a:t>Gap-filled remaining with GEM @ Vital was used to gap-fill</a:t>
            </a:r>
          </a:p>
          <a:p>
            <a:pPr lvl="1">
              <a:buFont typeface="Arial" panose="020B0604020202020204" pitchFamily="34" charset="0"/>
              <a:buChar char="•"/>
            </a:pPr>
            <a:r>
              <a:rPr lang="en-CA" dirty="0"/>
              <a:t>Negative values were later converted to zero in Excel prior to being used in the model</a:t>
            </a:r>
          </a:p>
        </p:txBody>
      </p:sp>
    </p:spTree>
    <p:extLst>
      <p:ext uri="{BB962C8B-B14F-4D97-AF65-F5344CB8AC3E}">
        <p14:creationId xmlns:p14="http://schemas.microsoft.com/office/powerpoint/2010/main" val="259320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90B912-C0D4-4E21-8F24-C320413EBE6F}"/>
              </a:ext>
            </a:extLst>
          </p:cNvPr>
          <p:cNvPicPr>
            <a:picLocks noChangeAspect="1"/>
          </p:cNvPicPr>
          <p:nvPr/>
        </p:nvPicPr>
        <p:blipFill>
          <a:blip r:embed="rId2"/>
          <a:stretch>
            <a:fillRect/>
          </a:stretch>
        </p:blipFill>
        <p:spPr>
          <a:xfrm>
            <a:off x="771465" y="-1"/>
            <a:ext cx="10649070" cy="6858001"/>
          </a:xfrm>
          <a:prstGeom prst="rect">
            <a:avLst/>
          </a:prstGeom>
        </p:spPr>
      </p:pic>
      <p:sp>
        <p:nvSpPr>
          <p:cNvPr id="4" name="Rectangle 3">
            <a:extLst>
              <a:ext uri="{FF2B5EF4-FFF2-40B4-BE49-F238E27FC236}">
                <a16:creationId xmlns:a16="http://schemas.microsoft.com/office/drawing/2014/main" id="{86182CF2-56C4-4E1E-9D61-E755F17E283C}"/>
              </a:ext>
            </a:extLst>
          </p:cNvPr>
          <p:cNvSpPr/>
          <p:nvPr/>
        </p:nvSpPr>
        <p:spPr>
          <a:xfrm>
            <a:off x="5266267" y="2963333"/>
            <a:ext cx="23876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E8F47978-E4B8-477A-AAC5-63A7DB5222E5}"/>
              </a:ext>
            </a:extLst>
          </p:cNvPr>
          <p:cNvSpPr/>
          <p:nvPr/>
        </p:nvSpPr>
        <p:spPr>
          <a:xfrm>
            <a:off x="5266267" y="3886200"/>
            <a:ext cx="23876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2507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88175A-609E-4D1A-B95C-F89C92BD1C21}"/>
              </a:ext>
            </a:extLst>
          </p:cNvPr>
          <p:cNvPicPr>
            <a:picLocks noChangeAspect="1"/>
          </p:cNvPicPr>
          <p:nvPr/>
        </p:nvPicPr>
        <p:blipFill>
          <a:blip r:embed="rId2"/>
          <a:stretch>
            <a:fillRect/>
          </a:stretch>
        </p:blipFill>
        <p:spPr>
          <a:xfrm>
            <a:off x="551018" y="-4301"/>
            <a:ext cx="11089964" cy="6997767"/>
          </a:xfrm>
          <a:prstGeom prst="rect">
            <a:avLst/>
          </a:prstGeom>
        </p:spPr>
      </p:pic>
      <p:sp>
        <p:nvSpPr>
          <p:cNvPr id="6" name="Rectangle 5">
            <a:extLst>
              <a:ext uri="{FF2B5EF4-FFF2-40B4-BE49-F238E27FC236}">
                <a16:creationId xmlns:a16="http://schemas.microsoft.com/office/drawing/2014/main" id="{184D9BD2-6174-470B-A74F-54786F87C97E}"/>
              </a:ext>
            </a:extLst>
          </p:cNvPr>
          <p:cNvSpPr/>
          <p:nvPr/>
        </p:nvSpPr>
        <p:spPr>
          <a:xfrm>
            <a:off x="5266267" y="2963333"/>
            <a:ext cx="23876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4DC68373-909B-4425-92BE-F314A53387A2}"/>
              </a:ext>
            </a:extLst>
          </p:cNvPr>
          <p:cNvSpPr/>
          <p:nvPr/>
        </p:nvSpPr>
        <p:spPr>
          <a:xfrm>
            <a:off x="5266267" y="3886200"/>
            <a:ext cx="23876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2585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AAADB-E4F3-452D-BA90-DF0D90F55AC3}"/>
              </a:ext>
            </a:extLst>
          </p:cNvPr>
          <p:cNvPicPr>
            <a:picLocks noChangeAspect="1"/>
          </p:cNvPicPr>
          <p:nvPr/>
        </p:nvPicPr>
        <p:blipFill>
          <a:blip r:embed="rId2"/>
          <a:stretch>
            <a:fillRect/>
          </a:stretch>
        </p:blipFill>
        <p:spPr>
          <a:xfrm>
            <a:off x="771466" y="0"/>
            <a:ext cx="10649068" cy="6858000"/>
          </a:xfrm>
          <a:prstGeom prst="rect">
            <a:avLst/>
          </a:prstGeom>
        </p:spPr>
      </p:pic>
      <p:sp>
        <p:nvSpPr>
          <p:cNvPr id="4" name="Rectangle 3">
            <a:extLst>
              <a:ext uri="{FF2B5EF4-FFF2-40B4-BE49-F238E27FC236}">
                <a16:creationId xmlns:a16="http://schemas.microsoft.com/office/drawing/2014/main" id="{DB54403D-C27F-4E3E-AEBF-D487DF9E5FE9}"/>
              </a:ext>
            </a:extLst>
          </p:cNvPr>
          <p:cNvSpPr/>
          <p:nvPr/>
        </p:nvSpPr>
        <p:spPr>
          <a:xfrm>
            <a:off x="3708400" y="3776133"/>
            <a:ext cx="474133"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52461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AAADB-E4F3-452D-BA90-DF0D90F55AC3}"/>
              </a:ext>
            </a:extLst>
          </p:cNvPr>
          <p:cNvPicPr>
            <a:picLocks noChangeAspect="1"/>
          </p:cNvPicPr>
          <p:nvPr/>
        </p:nvPicPr>
        <p:blipFill>
          <a:blip r:embed="rId2"/>
          <a:srcRect/>
          <a:stretch/>
        </p:blipFill>
        <p:spPr>
          <a:xfrm>
            <a:off x="771466" y="0"/>
            <a:ext cx="10649068" cy="6857999"/>
          </a:xfrm>
          <a:prstGeom prst="rect">
            <a:avLst/>
          </a:prstGeom>
        </p:spPr>
      </p:pic>
      <p:sp>
        <p:nvSpPr>
          <p:cNvPr id="4" name="Rectangle 3">
            <a:extLst>
              <a:ext uri="{FF2B5EF4-FFF2-40B4-BE49-F238E27FC236}">
                <a16:creationId xmlns:a16="http://schemas.microsoft.com/office/drawing/2014/main" id="{3DC09097-854D-40B4-A5DF-73372370634D}"/>
              </a:ext>
            </a:extLst>
          </p:cNvPr>
          <p:cNvSpPr/>
          <p:nvPr/>
        </p:nvSpPr>
        <p:spPr>
          <a:xfrm>
            <a:off x="3708400" y="3776133"/>
            <a:ext cx="474133"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54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95CC5-FFC9-474A-883E-D1AB83E252B6}"/>
              </a:ext>
            </a:extLst>
          </p:cNvPr>
          <p:cNvPicPr>
            <a:picLocks noChangeAspect="1"/>
          </p:cNvPicPr>
          <p:nvPr/>
        </p:nvPicPr>
        <p:blipFill>
          <a:blip r:embed="rId2"/>
          <a:stretch>
            <a:fillRect/>
          </a:stretch>
        </p:blipFill>
        <p:spPr>
          <a:xfrm>
            <a:off x="1333500" y="361950"/>
            <a:ext cx="9525000" cy="6134100"/>
          </a:xfrm>
          <a:prstGeom prst="rect">
            <a:avLst/>
          </a:prstGeom>
        </p:spPr>
      </p:pic>
    </p:spTree>
    <p:extLst>
      <p:ext uri="{BB962C8B-B14F-4D97-AF65-F5344CB8AC3E}">
        <p14:creationId xmlns:p14="http://schemas.microsoft.com/office/powerpoint/2010/main" val="3689698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0400-0AA4-4A0D-80EE-070904998A5E}"/>
              </a:ext>
            </a:extLst>
          </p:cNvPr>
          <p:cNvSpPr>
            <a:spLocks noGrp="1"/>
          </p:cNvSpPr>
          <p:nvPr>
            <p:ph type="title"/>
          </p:nvPr>
        </p:nvSpPr>
        <p:spPr/>
        <p:txBody>
          <a:bodyPr/>
          <a:lstStyle/>
          <a:p>
            <a:r>
              <a:rPr lang="en-CA" dirty="0"/>
              <a:t>Incoming Longwave Radiation</a:t>
            </a:r>
          </a:p>
        </p:txBody>
      </p:sp>
      <p:sp>
        <p:nvSpPr>
          <p:cNvPr id="3" name="Content Placeholder 2">
            <a:extLst>
              <a:ext uri="{FF2B5EF4-FFF2-40B4-BE49-F238E27FC236}">
                <a16:creationId xmlns:a16="http://schemas.microsoft.com/office/drawing/2014/main" id="{5739288D-5239-420E-9F26-F14FF4EEF90C}"/>
              </a:ext>
            </a:extLst>
          </p:cNvPr>
          <p:cNvSpPr>
            <a:spLocks noGrp="1"/>
          </p:cNvSpPr>
          <p:nvPr>
            <p:ph idx="1"/>
          </p:nvPr>
        </p:nvSpPr>
        <p:spPr/>
        <p:txBody>
          <a:bodyPr/>
          <a:lstStyle/>
          <a:p>
            <a:pPr>
              <a:buFont typeface="Arial" panose="020B0604020202020204" pitchFamily="34" charset="0"/>
              <a:buChar char="•"/>
            </a:pPr>
            <a:r>
              <a:rPr lang="en-CA" dirty="0"/>
              <a:t> Compared GEM and Vital data</a:t>
            </a:r>
          </a:p>
          <a:p>
            <a:pPr lvl="2">
              <a:buFont typeface="Arial" panose="020B0604020202020204" pitchFamily="34" charset="0"/>
              <a:buChar char="•"/>
            </a:pPr>
            <a:r>
              <a:rPr lang="en-CA" dirty="0"/>
              <a:t>In 2005, there were minimal Vital observations</a:t>
            </a:r>
          </a:p>
          <a:p>
            <a:pPr lvl="2">
              <a:buFont typeface="Arial" panose="020B0604020202020204" pitchFamily="34" charset="0"/>
              <a:buChar char="•"/>
            </a:pPr>
            <a:r>
              <a:rPr lang="en-CA" dirty="0"/>
              <a:t>In 2008, the June and July data was shifted upward, and a fair number of large negative values in July</a:t>
            </a:r>
          </a:p>
          <a:p>
            <a:pPr lvl="2">
              <a:buFont typeface="Arial" panose="020B0604020202020204" pitchFamily="34" charset="0"/>
              <a:buChar char="•"/>
            </a:pPr>
            <a:r>
              <a:rPr lang="en-CA" dirty="0"/>
              <a:t>The 2009 Vital data appeared to be shifted forward by 3 days</a:t>
            </a:r>
          </a:p>
          <a:p>
            <a:pPr lvl="2">
              <a:buFont typeface="Arial" panose="020B0604020202020204" pitchFamily="34" charset="0"/>
              <a:buChar char="•"/>
            </a:pPr>
            <a:endParaRPr lang="en-CA" dirty="0"/>
          </a:p>
          <a:p>
            <a:pPr>
              <a:buFont typeface="Arial" panose="020B0604020202020204" pitchFamily="34" charset="0"/>
              <a:buChar char="•"/>
            </a:pPr>
            <a:r>
              <a:rPr lang="en-CA" dirty="0"/>
              <a:t> Combining Methodology:</a:t>
            </a:r>
          </a:p>
          <a:p>
            <a:pPr lvl="1">
              <a:buFont typeface="Arial" panose="020B0604020202020204" pitchFamily="34" charset="0"/>
              <a:buChar char="•"/>
            </a:pPr>
            <a:r>
              <a:rPr lang="en-CA" dirty="0"/>
              <a:t>Used Vital as primary data but filtered out June 20, 2008 onward and shifted 2009 back by 3 days</a:t>
            </a:r>
          </a:p>
          <a:p>
            <a:pPr lvl="1">
              <a:buFont typeface="Arial" panose="020B0604020202020204" pitchFamily="34" charset="0"/>
              <a:buChar char="•"/>
            </a:pPr>
            <a:r>
              <a:rPr lang="en-CA" dirty="0"/>
              <a:t>Gap-filled with GEM data</a:t>
            </a:r>
          </a:p>
        </p:txBody>
      </p:sp>
    </p:spTree>
    <p:extLst>
      <p:ext uri="{BB962C8B-B14F-4D97-AF65-F5344CB8AC3E}">
        <p14:creationId xmlns:p14="http://schemas.microsoft.com/office/powerpoint/2010/main" val="320775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8C4E0-6E0E-4BE5-B20F-E35CFFDF95BF}"/>
              </a:ext>
            </a:extLst>
          </p:cNvPr>
          <p:cNvPicPr>
            <a:picLocks noChangeAspect="1"/>
          </p:cNvPicPr>
          <p:nvPr/>
        </p:nvPicPr>
        <p:blipFill>
          <a:blip r:embed="rId2"/>
          <a:stretch>
            <a:fillRect/>
          </a:stretch>
        </p:blipFill>
        <p:spPr>
          <a:xfrm>
            <a:off x="1333500" y="361950"/>
            <a:ext cx="9525000" cy="6134100"/>
          </a:xfrm>
          <a:prstGeom prst="rect">
            <a:avLst/>
          </a:prstGeom>
        </p:spPr>
      </p:pic>
    </p:spTree>
    <p:extLst>
      <p:ext uri="{BB962C8B-B14F-4D97-AF65-F5344CB8AC3E}">
        <p14:creationId xmlns:p14="http://schemas.microsoft.com/office/powerpoint/2010/main" val="3197194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59A0F0-97A4-4A28-9D14-627563D973CA}"/>
              </a:ext>
            </a:extLst>
          </p:cNvPr>
          <p:cNvPicPr>
            <a:picLocks noChangeAspect="1"/>
          </p:cNvPicPr>
          <p:nvPr/>
        </p:nvPicPr>
        <p:blipFill>
          <a:blip r:embed="rId2"/>
          <a:stretch>
            <a:fillRect/>
          </a:stretch>
        </p:blipFill>
        <p:spPr>
          <a:xfrm>
            <a:off x="1333500" y="423862"/>
            <a:ext cx="9525000" cy="6010275"/>
          </a:xfrm>
          <a:prstGeom prst="rect">
            <a:avLst/>
          </a:prstGeom>
        </p:spPr>
      </p:pic>
    </p:spTree>
    <p:extLst>
      <p:ext uri="{BB962C8B-B14F-4D97-AF65-F5344CB8AC3E}">
        <p14:creationId xmlns:p14="http://schemas.microsoft.com/office/powerpoint/2010/main" val="431621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56FE-AA7E-4CA7-B732-41E36C5536E9}"/>
              </a:ext>
            </a:extLst>
          </p:cNvPr>
          <p:cNvSpPr>
            <a:spLocks noGrp="1"/>
          </p:cNvSpPr>
          <p:nvPr>
            <p:ph type="title"/>
          </p:nvPr>
        </p:nvSpPr>
        <p:spPr/>
        <p:txBody>
          <a:bodyPr/>
          <a:lstStyle/>
          <a:p>
            <a:r>
              <a:rPr lang="en-CA" dirty="0"/>
              <a:t>Air Pressure</a:t>
            </a:r>
          </a:p>
        </p:txBody>
      </p:sp>
      <p:sp>
        <p:nvSpPr>
          <p:cNvPr id="3" name="Content Placeholder 2">
            <a:extLst>
              <a:ext uri="{FF2B5EF4-FFF2-40B4-BE49-F238E27FC236}">
                <a16:creationId xmlns:a16="http://schemas.microsoft.com/office/drawing/2014/main" id="{40EFB835-D5EC-421D-9A5C-105761446F0D}"/>
              </a:ext>
            </a:extLst>
          </p:cNvPr>
          <p:cNvSpPr>
            <a:spLocks noGrp="1"/>
          </p:cNvSpPr>
          <p:nvPr>
            <p:ph idx="1"/>
          </p:nvPr>
        </p:nvSpPr>
        <p:spPr/>
        <p:txBody>
          <a:bodyPr/>
          <a:lstStyle/>
          <a:p>
            <a:pPr>
              <a:buFont typeface="Arial" panose="020B0604020202020204" pitchFamily="34" charset="0"/>
              <a:buChar char="•"/>
            </a:pPr>
            <a:r>
              <a:rPr lang="en-CA" dirty="0"/>
              <a:t> Compared Vital, </a:t>
            </a:r>
            <a:r>
              <a:rPr lang="en-CA" dirty="0" err="1"/>
              <a:t>Yellowkinfe</a:t>
            </a:r>
            <a:r>
              <a:rPr lang="en-CA" dirty="0"/>
              <a:t> A, and GEM @ Vital datasets</a:t>
            </a:r>
          </a:p>
          <a:p>
            <a:pPr lvl="2">
              <a:buFont typeface="Arial" panose="020B0604020202020204" pitchFamily="34" charset="0"/>
              <a:buChar char="•"/>
            </a:pPr>
            <a:r>
              <a:rPr lang="en-CA" dirty="0"/>
              <a:t>Yellowknife is consistently greater than the other 2 locations</a:t>
            </a:r>
          </a:p>
          <a:p>
            <a:pPr lvl="2">
              <a:buFont typeface="Arial" panose="020B0604020202020204" pitchFamily="34" charset="0"/>
              <a:buChar char="•"/>
            </a:pPr>
            <a:r>
              <a:rPr lang="en-CA" dirty="0"/>
              <a:t>Vital and GEM @ Vital match almost perfectly </a:t>
            </a:r>
            <a:r>
              <a:rPr lang="en-CA" u="sng" dirty="0"/>
              <a:t>except</a:t>
            </a:r>
            <a:r>
              <a:rPr lang="en-CA" dirty="0"/>
              <a:t> that in 2009, Vital is shifted forward by 6 days (shifting back 6 days matches almost perfectly</a:t>
            </a:r>
          </a:p>
          <a:p>
            <a:pPr lvl="2">
              <a:buFont typeface="Arial" panose="020B0604020202020204" pitchFamily="34" charset="0"/>
              <a:buChar char="•"/>
            </a:pPr>
            <a:endParaRPr lang="en-CA" dirty="0"/>
          </a:p>
          <a:p>
            <a:pPr>
              <a:buFont typeface="Arial" panose="020B0604020202020204" pitchFamily="34" charset="0"/>
              <a:buChar char="•"/>
            </a:pPr>
            <a:r>
              <a:rPr lang="en-CA" dirty="0"/>
              <a:t> Combining methodology:</a:t>
            </a:r>
          </a:p>
          <a:p>
            <a:pPr lvl="1">
              <a:buFont typeface="Arial" panose="020B0604020202020204" pitchFamily="34" charset="0"/>
              <a:buChar char="•"/>
            </a:pPr>
            <a:r>
              <a:rPr lang="en-CA" dirty="0"/>
              <a:t>Used Vital data primarily, with the 2009 observations shifted back in time by 6 days</a:t>
            </a:r>
          </a:p>
          <a:p>
            <a:pPr lvl="1">
              <a:buFont typeface="Arial" panose="020B0604020202020204" pitchFamily="34" charset="0"/>
              <a:buChar char="•"/>
            </a:pPr>
            <a:r>
              <a:rPr lang="en-CA" dirty="0"/>
              <a:t>Gap-filled with GEM @ Vital data</a:t>
            </a:r>
          </a:p>
          <a:p>
            <a:pPr lvl="1">
              <a:buFont typeface="Arial" panose="020B0604020202020204" pitchFamily="34" charset="0"/>
              <a:buChar char="•"/>
            </a:pPr>
            <a:endParaRPr lang="en-CA" dirty="0"/>
          </a:p>
          <a:p>
            <a:pPr lvl="1">
              <a:buFont typeface="Arial" panose="020B0604020202020204" pitchFamily="34" charset="0"/>
              <a:buChar char="•"/>
            </a:pPr>
            <a:r>
              <a:rPr lang="en-CA" dirty="0"/>
              <a:t>The following 2 slides show a comparison of the original and shifted data, followed by the 2012-2018 data and the a close-up of just 2009 (shifted)</a:t>
            </a:r>
          </a:p>
          <a:p>
            <a:pPr lvl="1">
              <a:buFont typeface="Arial" panose="020B0604020202020204" pitchFamily="34" charset="0"/>
              <a:buChar char="•"/>
            </a:pPr>
            <a:endParaRPr lang="en-CA" dirty="0"/>
          </a:p>
        </p:txBody>
      </p:sp>
    </p:spTree>
    <p:extLst>
      <p:ext uri="{BB962C8B-B14F-4D97-AF65-F5344CB8AC3E}">
        <p14:creationId xmlns:p14="http://schemas.microsoft.com/office/powerpoint/2010/main" val="3379152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A0659-02E9-4DB4-B870-93E8B2FEDEB0}"/>
              </a:ext>
            </a:extLst>
          </p:cNvPr>
          <p:cNvPicPr>
            <a:picLocks noChangeAspect="1"/>
          </p:cNvPicPr>
          <p:nvPr/>
        </p:nvPicPr>
        <p:blipFill>
          <a:blip r:embed="rId2"/>
          <a:stretch>
            <a:fillRect/>
          </a:stretch>
        </p:blipFill>
        <p:spPr>
          <a:xfrm>
            <a:off x="1333500" y="361950"/>
            <a:ext cx="9525000" cy="6134100"/>
          </a:xfrm>
          <a:prstGeom prst="rect">
            <a:avLst/>
          </a:prstGeom>
        </p:spPr>
      </p:pic>
    </p:spTree>
    <p:extLst>
      <p:ext uri="{BB962C8B-B14F-4D97-AF65-F5344CB8AC3E}">
        <p14:creationId xmlns:p14="http://schemas.microsoft.com/office/powerpoint/2010/main" val="3135476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5F0D-F8F5-4B2D-8C32-C6BDB74D0909}"/>
              </a:ext>
            </a:extLst>
          </p:cNvPr>
          <p:cNvSpPr>
            <a:spLocks noGrp="1"/>
          </p:cNvSpPr>
          <p:nvPr>
            <p:ph type="title"/>
          </p:nvPr>
        </p:nvSpPr>
        <p:spPr/>
        <p:txBody>
          <a:bodyPr/>
          <a:lstStyle/>
          <a:p>
            <a:r>
              <a:rPr lang="en-CA" dirty="0"/>
              <a:t>Humidity</a:t>
            </a:r>
          </a:p>
        </p:txBody>
      </p:sp>
      <p:sp>
        <p:nvSpPr>
          <p:cNvPr id="3" name="Content Placeholder 2">
            <a:extLst>
              <a:ext uri="{FF2B5EF4-FFF2-40B4-BE49-F238E27FC236}">
                <a16:creationId xmlns:a16="http://schemas.microsoft.com/office/drawing/2014/main" id="{2E2AA4B0-E2C2-47F6-945F-266F437A143A}"/>
              </a:ext>
            </a:extLst>
          </p:cNvPr>
          <p:cNvSpPr>
            <a:spLocks noGrp="1"/>
          </p:cNvSpPr>
          <p:nvPr>
            <p:ph idx="1"/>
          </p:nvPr>
        </p:nvSpPr>
        <p:spPr/>
        <p:txBody>
          <a:bodyPr/>
          <a:lstStyle/>
          <a:p>
            <a:pPr>
              <a:buFont typeface="Arial" panose="020B0604020202020204" pitchFamily="34" charset="0"/>
              <a:buChar char="•"/>
            </a:pPr>
            <a:r>
              <a:rPr lang="en-CA" dirty="0"/>
              <a:t> During the summer months, GEM @ 2m </a:t>
            </a:r>
            <a:r>
              <a:rPr lang="en-CA" dirty="0">
                <a:sym typeface="Symbol" panose="05050102010706020507" pitchFamily="18" charset="2"/>
              </a:rPr>
              <a:t> GEM @ 40 m &lt; Vital (both 2.8 m and 4.4 m), &lt; Yellowknife &lt; Landing</a:t>
            </a:r>
          </a:p>
          <a:p>
            <a:pPr lvl="2">
              <a:buFont typeface="Arial" panose="020B0604020202020204" pitchFamily="34" charset="0"/>
              <a:buChar char="•"/>
            </a:pPr>
            <a:r>
              <a:rPr lang="en-CA" dirty="0">
                <a:sym typeface="Symbol" panose="05050102010706020507" pitchFamily="18" charset="2"/>
              </a:rPr>
              <a:t>Since the Landing tower is at a lake, humidity is expected to be higher</a:t>
            </a:r>
          </a:p>
          <a:p>
            <a:pPr>
              <a:buFont typeface="Arial" panose="020B0604020202020204" pitchFamily="34" charset="0"/>
              <a:buChar char="•"/>
            </a:pPr>
            <a:r>
              <a:rPr lang="en-CA" dirty="0">
                <a:sym typeface="Symbol" panose="05050102010706020507" pitchFamily="18" charset="2"/>
              </a:rPr>
              <a:t> In the winter, Yellowknife q is approximately equal to the GEM data</a:t>
            </a:r>
          </a:p>
          <a:p>
            <a:pPr>
              <a:buFont typeface="Arial" panose="020B0604020202020204" pitchFamily="34" charset="0"/>
              <a:buChar char="•"/>
            </a:pPr>
            <a:r>
              <a:rPr lang="en-CA" dirty="0">
                <a:sym typeface="Symbol" panose="05050102010706020507" pitchFamily="18" charset="2"/>
              </a:rPr>
              <a:t> Tried scaling Vital and Yellowknife summer observations up to 40 m by using the T@40m instead of T near ground; didn’t make much of a difference</a:t>
            </a:r>
          </a:p>
          <a:p>
            <a:pPr>
              <a:buFont typeface="Arial" panose="020B0604020202020204" pitchFamily="34" charset="0"/>
              <a:buChar char="•"/>
            </a:pPr>
            <a:r>
              <a:rPr lang="en-CA" dirty="0">
                <a:sym typeface="Symbol" panose="05050102010706020507" pitchFamily="18" charset="2"/>
              </a:rPr>
              <a:t> Combining Methodology:</a:t>
            </a:r>
          </a:p>
          <a:p>
            <a:pPr lvl="1">
              <a:buFont typeface="Arial" panose="020B0604020202020204" pitchFamily="34" charset="0"/>
              <a:buChar char="•"/>
            </a:pPr>
            <a:r>
              <a:rPr lang="en-CA" dirty="0">
                <a:sym typeface="Symbol" panose="05050102010706020507" pitchFamily="18" charset="2"/>
              </a:rPr>
              <a:t>Used the observed values from Vital @ 4.4 m as the primary (knowing that in the summer, the values are likely biased low. </a:t>
            </a:r>
          </a:p>
          <a:p>
            <a:pPr lvl="1">
              <a:buFont typeface="Arial" panose="020B0604020202020204" pitchFamily="34" charset="0"/>
              <a:buChar char="•"/>
            </a:pPr>
            <a:r>
              <a:rPr lang="en-CA" dirty="0">
                <a:sym typeface="Symbol" panose="05050102010706020507" pitchFamily="18" charset="2"/>
              </a:rPr>
              <a:t>Gap-filled with GEM (@40m) data</a:t>
            </a:r>
            <a:endParaRPr lang="en-CA" dirty="0"/>
          </a:p>
        </p:txBody>
      </p:sp>
    </p:spTree>
    <p:extLst>
      <p:ext uri="{BB962C8B-B14F-4D97-AF65-F5344CB8AC3E}">
        <p14:creationId xmlns:p14="http://schemas.microsoft.com/office/powerpoint/2010/main" val="4123771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E57E6-810A-42B5-B601-C5D74966C826}"/>
              </a:ext>
            </a:extLst>
          </p:cNvPr>
          <p:cNvPicPr>
            <a:picLocks noChangeAspect="1"/>
          </p:cNvPicPr>
          <p:nvPr/>
        </p:nvPicPr>
        <p:blipFill>
          <a:blip r:embed="rId2"/>
          <a:stretch>
            <a:fillRect/>
          </a:stretch>
        </p:blipFill>
        <p:spPr>
          <a:xfrm>
            <a:off x="1333500" y="414337"/>
            <a:ext cx="9525000" cy="6029325"/>
          </a:xfrm>
          <a:prstGeom prst="rect">
            <a:avLst/>
          </a:prstGeom>
        </p:spPr>
      </p:pic>
    </p:spTree>
    <p:extLst>
      <p:ext uri="{BB962C8B-B14F-4D97-AF65-F5344CB8AC3E}">
        <p14:creationId xmlns:p14="http://schemas.microsoft.com/office/powerpoint/2010/main" val="2850961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B9730-64BB-4840-ABC0-0CAE0F074DFF}"/>
              </a:ext>
            </a:extLst>
          </p:cNvPr>
          <p:cNvPicPr>
            <a:picLocks noChangeAspect="1"/>
          </p:cNvPicPr>
          <p:nvPr/>
        </p:nvPicPr>
        <p:blipFill>
          <a:blip r:embed="rId2"/>
          <a:stretch>
            <a:fillRect/>
          </a:stretch>
        </p:blipFill>
        <p:spPr>
          <a:xfrm>
            <a:off x="1333500" y="423862"/>
            <a:ext cx="9525000" cy="6010275"/>
          </a:xfrm>
          <a:prstGeom prst="rect">
            <a:avLst/>
          </a:prstGeom>
        </p:spPr>
      </p:pic>
    </p:spTree>
    <p:extLst>
      <p:ext uri="{BB962C8B-B14F-4D97-AF65-F5344CB8AC3E}">
        <p14:creationId xmlns:p14="http://schemas.microsoft.com/office/powerpoint/2010/main" val="4140023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C2271-8498-4DD6-9B94-A151FBCA33DD}"/>
              </a:ext>
            </a:extLst>
          </p:cNvPr>
          <p:cNvPicPr>
            <a:picLocks noChangeAspect="1"/>
          </p:cNvPicPr>
          <p:nvPr/>
        </p:nvPicPr>
        <p:blipFill>
          <a:blip r:embed="rId2"/>
          <a:stretch>
            <a:fillRect/>
          </a:stretch>
        </p:blipFill>
        <p:spPr>
          <a:xfrm>
            <a:off x="1333500" y="414337"/>
            <a:ext cx="9525000" cy="6029325"/>
          </a:xfrm>
          <a:prstGeom prst="rect">
            <a:avLst/>
          </a:prstGeom>
        </p:spPr>
      </p:pic>
    </p:spTree>
    <p:extLst>
      <p:ext uri="{BB962C8B-B14F-4D97-AF65-F5344CB8AC3E}">
        <p14:creationId xmlns:p14="http://schemas.microsoft.com/office/powerpoint/2010/main" val="136866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8EC6-CA54-49BA-A090-49D2E5556B3D}"/>
              </a:ext>
            </a:extLst>
          </p:cNvPr>
          <p:cNvSpPr>
            <a:spLocks noGrp="1"/>
          </p:cNvSpPr>
          <p:nvPr>
            <p:ph type="title"/>
          </p:nvPr>
        </p:nvSpPr>
        <p:spPr/>
        <p:txBody>
          <a:bodyPr/>
          <a:lstStyle/>
          <a:p>
            <a:r>
              <a:rPr lang="en-CA" dirty="0"/>
              <a:t>Wind Speed</a:t>
            </a:r>
          </a:p>
        </p:txBody>
      </p:sp>
      <p:sp>
        <p:nvSpPr>
          <p:cNvPr id="3" name="Content Placeholder 2">
            <a:extLst>
              <a:ext uri="{FF2B5EF4-FFF2-40B4-BE49-F238E27FC236}">
                <a16:creationId xmlns:a16="http://schemas.microsoft.com/office/drawing/2014/main" id="{86EBA67B-ED84-41C7-8EF2-D3A696786034}"/>
              </a:ext>
            </a:extLst>
          </p:cNvPr>
          <p:cNvSpPr>
            <a:spLocks noGrp="1"/>
          </p:cNvSpPr>
          <p:nvPr>
            <p:ph idx="1"/>
          </p:nvPr>
        </p:nvSpPr>
        <p:spPr/>
        <p:txBody>
          <a:bodyPr/>
          <a:lstStyle/>
          <a:p>
            <a:pPr>
              <a:buFont typeface="Arial" panose="020B0604020202020204" pitchFamily="34" charset="0"/>
              <a:buChar char="•"/>
            </a:pPr>
            <a:r>
              <a:rPr lang="en-CA" dirty="0"/>
              <a:t> Scaled wind speed up to 40 m using equations 3.27 and 3.30 a and b</a:t>
            </a:r>
          </a:p>
          <a:p>
            <a:pPr>
              <a:buFont typeface="Arial" panose="020B0604020202020204" pitchFamily="34" charset="0"/>
              <a:buChar char="•"/>
            </a:pPr>
            <a:r>
              <a:rPr lang="en-CA" dirty="0"/>
              <a:t> Observations of Vital match reasonably well with GEM @ 40m, and Yellowknife seems to be lower. Could be due to rain interference or lower sensitivity instrument, but also there were many zero values in the hourly data. Therefore, Yellowknife not used</a:t>
            </a:r>
          </a:p>
          <a:p>
            <a:pPr>
              <a:buFont typeface="Arial" panose="020B0604020202020204" pitchFamily="34" charset="0"/>
              <a:buChar char="•"/>
            </a:pPr>
            <a:endParaRPr lang="en-CA" dirty="0"/>
          </a:p>
          <a:p>
            <a:pPr>
              <a:buFont typeface="Arial" panose="020B0604020202020204" pitchFamily="34" charset="0"/>
              <a:buChar char="•"/>
            </a:pPr>
            <a:r>
              <a:rPr lang="en-CA" dirty="0"/>
              <a:t> Combining Methodology</a:t>
            </a:r>
          </a:p>
          <a:p>
            <a:pPr lvl="1">
              <a:buFont typeface="Arial" panose="020B0604020202020204" pitchFamily="34" charset="0"/>
              <a:buChar char="•"/>
            </a:pPr>
            <a:r>
              <a:rPr lang="en-CA" dirty="0"/>
              <a:t>Used scaled Vital with 2009 shifted back 6 days as the primary</a:t>
            </a:r>
          </a:p>
          <a:p>
            <a:pPr lvl="1">
              <a:buFont typeface="Arial" panose="020B0604020202020204" pitchFamily="34" charset="0"/>
              <a:buChar char="•"/>
            </a:pPr>
            <a:r>
              <a:rPr lang="en-CA" dirty="0"/>
              <a:t>Used GEM @ 40 m (Vital) to gap-fill</a:t>
            </a:r>
          </a:p>
        </p:txBody>
      </p:sp>
      <p:pic>
        <p:nvPicPr>
          <p:cNvPr id="5" name="Picture 4">
            <a:extLst>
              <a:ext uri="{FF2B5EF4-FFF2-40B4-BE49-F238E27FC236}">
                <a16:creationId xmlns:a16="http://schemas.microsoft.com/office/drawing/2014/main" id="{251D26A3-E17C-44DF-A37B-F9E4C35C2160}"/>
              </a:ext>
            </a:extLst>
          </p:cNvPr>
          <p:cNvPicPr>
            <a:picLocks noChangeAspect="1"/>
          </p:cNvPicPr>
          <p:nvPr/>
        </p:nvPicPr>
        <p:blipFill>
          <a:blip r:embed="rId2"/>
          <a:stretch>
            <a:fillRect/>
          </a:stretch>
        </p:blipFill>
        <p:spPr>
          <a:xfrm>
            <a:off x="7262467" y="494330"/>
            <a:ext cx="4272309" cy="1517350"/>
          </a:xfrm>
          <a:prstGeom prst="rect">
            <a:avLst/>
          </a:prstGeom>
        </p:spPr>
      </p:pic>
    </p:spTree>
    <p:extLst>
      <p:ext uri="{BB962C8B-B14F-4D97-AF65-F5344CB8AC3E}">
        <p14:creationId xmlns:p14="http://schemas.microsoft.com/office/powerpoint/2010/main" val="301674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F1F82-B8A9-4C65-B3FD-6055F32B6E28}"/>
              </a:ext>
            </a:extLst>
          </p:cNvPr>
          <p:cNvPicPr>
            <a:picLocks noChangeAspect="1"/>
          </p:cNvPicPr>
          <p:nvPr/>
        </p:nvPicPr>
        <p:blipFill>
          <a:blip r:embed="rId2"/>
          <a:stretch>
            <a:fillRect/>
          </a:stretch>
        </p:blipFill>
        <p:spPr>
          <a:xfrm>
            <a:off x="1333500" y="414337"/>
            <a:ext cx="9525000" cy="6029325"/>
          </a:xfrm>
          <a:prstGeom prst="rect">
            <a:avLst/>
          </a:prstGeom>
        </p:spPr>
      </p:pic>
    </p:spTree>
    <p:extLst>
      <p:ext uri="{BB962C8B-B14F-4D97-AF65-F5344CB8AC3E}">
        <p14:creationId xmlns:p14="http://schemas.microsoft.com/office/powerpoint/2010/main" val="254227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9B7133-D584-4381-A807-8A949D6673DC}"/>
              </a:ext>
            </a:extLst>
          </p:cNvPr>
          <p:cNvPicPr>
            <a:picLocks noChangeAspect="1"/>
          </p:cNvPicPr>
          <p:nvPr/>
        </p:nvPicPr>
        <p:blipFill>
          <a:blip r:embed="rId2"/>
          <a:stretch>
            <a:fillRect/>
          </a:stretch>
        </p:blipFill>
        <p:spPr>
          <a:xfrm>
            <a:off x="1333500" y="414337"/>
            <a:ext cx="9525000" cy="6029325"/>
          </a:xfrm>
          <a:prstGeom prst="rect">
            <a:avLst/>
          </a:prstGeom>
        </p:spPr>
      </p:pic>
    </p:spTree>
    <p:extLst>
      <p:ext uri="{BB962C8B-B14F-4D97-AF65-F5344CB8AC3E}">
        <p14:creationId xmlns:p14="http://schemas.microsoft.com/office/powerpoint/2010/main" val="446885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6E760-9B5C-4C9B-9C44-41D34CF9DD28}"/>
              </a:ext>
            </a:extLst>
          </p:cNvPr>
          <p:cNvPicPr>
            <a:picLocks noChangeAspect="1"/>
          </p:cNvPicPr>
          <p:nvPr/>
        </p:nvPicPr>
        <p:blipFill>
          <a:blip r:embed="rId2"/>
          <a:stretch>
            <a:fillRect/>
          </a:stretch>
        </p:blipFill>
        <p:spPr>
          <a:xfrm>
            <a:off x="1333500" y="414337"/>
            <a:ext cx="9525000" cy="6029325"/>
          </a:xfrm>
          <a:prstGeom prst="rect">
            <a:avLst/>
          </a:prstGeom>
        </p:spPr>
      </p:pic>
    </p:spTree>
    <p:extLst>
      <p:ext uri="{BB962C8B-B14F-4D97-AF65-F5344CB8AC3E}">
        <p14:creationId xmlns:p14="http://schemas.microsoft.com/office/powerpoint/2010/main" val="2079093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A17D-9DCA-4202-8204-101483F47479}"/>
              </a:ext>
            </a:extLst>
          </p:cNvPr>
          <p:cNvSpPr>
            <a:spLocks noGrp="1"/>
          </p:cNvSpPr>
          <p:nvPr>
            <p:ph type="title"/>
          </p:nvPr>
        </p:nvSpPr>
        <p:spPr/>
        <p:txBody>
          <a:bodyPr/>
          <a:lstStyle/>
          <a:p>
            <a:r>
              <a:rPr lang="en-CA" dirty="0"/>
              <a:t>Precipitation</a:t>
            </a:r>
          </a:p>
        </p:txBody>
      </p:sp>
      <p:sp>
        <p:nvSpPr>
          <p:cNvPr id="3" name="Content Placeholder 2">
            <a:extLst>
              <a:ext uri="{FF2B5EF4-FFF2-40B4-BE49-F238E27FC236}">
                <a16:creationId xmlns:a16="http://schemas.microsoft.com/office/drawing/2014/main" id="{90BB02AB-7677-4240-9D99-C19063768171}"/>
              </a:ext>
            </a:extLst>
          </p:cNvPr>
          <p:cNvSpPr>
            <a:spLocks noGrp="1"/>
          </p:cNvSpPr>
          <p:nvPr>
            <p:ph idx="1"/>
          </p:nvPr>
        </p:nvSpPr>
        <p:spPr/>
        <p:txBody>
          <a:bodyPr/>
          <a:lstStyle/>
          <a:p>
            <a:pPr>
              <a:buFont typeface="Arial" panose="020B0604020202020204" pitchFamily="34" charset="0"/>
              <a:buChar char="•"/>
            </a:pPr>
            <a:r>
              <a:rPr lang="en-CA" dirty="0"/>
              <a:t> Combining methodology:</a:t>
            </a:r>
          </a:p>
          <a:p>
            <a:pPr lvl="1">
              <a:buFont typeface="Arial" panose="020B0604020202020204" pitchFamily="34" charset="0"/>
              <a:buChar char="•"/>
            </a:pPr>
            <a:r>
              <a:rPr lang="en-CA" dirty="0"/>
              <a:t>Used Vital as primary (shifted 2009 back by 6 days again)</a:t>
            </a:r>
          </a:p>
          <a:p>
            <a:pPr lvl="1">
              <a:buFont typeface="Arial" panose="020B0604020202020204" pitchFamily="34" charset="0"/>
              <a:buChar char="•"/>
            </a:pPr>
            <a:r>
              <a:rPr lang="en-CA" dirty="0"/>
              <a:t>Gap-filled with </a:t>
            </a:r>
            <a:r>
              <a:rPr lang="en-CA" dirty="0" err="1"/>
              <a:t>CaPA</a:t>
            </a:r>
            <a:r>
              <a:rPr lang="en-CA" dirty="0"/>
              <a:t> @ the Vital location</a:t>
            </a:r>
          </a:p>
          <a:p>
            <a:pPr lvl="1">
              <a:buFont typeface="Arial" panose="020B0604020202020204" pitchFamily="34" charset="0"/>
              <a:buChar char="•"/>
            </a:pPr>
            <a:endParaRPr lang="en-CA" dirty="0"/>
          </a:p>
          <a:p>
            <a:pPr>
              <a:buFont typeface="Arial" panose="020B0604020202020204" pitchFamily="34" charset="0"/>
              <a:buChar char="•"/>
            </a:pPr>
            <a:r>
              <a:rPr lang="en-CA" dirty="0"/>
              <a:t> Note that looking at the annual cumulative bar graph (3 slides ahead), sometimes the combined </a:t>
            </a:r>
            <a:r>
              <a:rPr lang="en-CA" dirty="0" err="1"/>
              <a:t>precip</a:t>
            </a:r>
            <a:r>
              <a:rPr lang="en-CA" dirty="0"/>
              <a:t> is greater than </a:t>
            </a:r>
            <a:r>
              <a:rPr lang="en-CA" dirty="0" err="1"/>
              <a:t>CaPA</a:t>
            </a:r>
            <a:r>
              <a:rPr lang="en-CA" dirty="0"/>
              <a:t>, and sometimes less; this is due to the differences between the observed Vital data and the </a:t>
            </a:r>
            <a:r>
              <a:rPr lang="en-CA" dirty="0" err="1"/>
              <a:t>CaPA</a:t>
            </a:r>
            <a:r>
              <a:rPr lang="en-CA" dirty="0"/>
              <a:t> dataset</a:t>
            </a:r>
          </a:p>
        </p:txBody>
      </p:sp>
    </p:spTree>
    <p:extLst>
      <p:ext uri="{BB962C8B-B14F-4D97-AF65-F5344CB8AC3E}">
        <p14:creationId xmlns:p14="http://schemas.microsoft.com/office/powerpoint/2010/main" val="43037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A23C71-DE57-44B5-B71D-8EECD89728EB}"/>
              </a:ext>
            </a:extLst>
          </p:cNvPr>
          <p:cNvPicPr>
            <a:picLocks noChangeAspect="1"/>
          </p:cNvPicPr>
          <p:nvPr/>
        </p:nvPicPr>
        <p:blipFill>
          <a:blip r:embed="rId3"/>
          <a:stretch>
            <a:fillRect/>
          </a:stretch>
        </p:blipFill>
        <p:spPr>
          <a:xfrm>
            <a:off x="1001864" y="0"/>
            <a:ext cx="10665630" cy="6858000"/>
          </a:xfrm>
          <a:prstGeom prst="rect">
            <a:avLst/>
          </a:prstGeom>
        </p:spPr>
      </p:pic>
    </p:spTree>
    <p:extLst>
      <p:ext uri="{BB962C8B-B14F-4D97-AF65-F5344CB8AC3E}">
        <p14:creationId xmlns:p14="http://schemas.microsoft.com/office/powerpoint/2010/main" val="3101387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96A4A-E1C8-4451-98D4-68F4965BE1D3}"/>
              </a:ext>
            </a:extLst>
          </p:cNvPr>
          <p:cNvPicPr>
            <a:picLocks noChangeAspect="1"/>
          </p:cNvPicPr>
          <p:nvPr/>
        </p:nvPicPr>
        <p:blipFill>
          <a:blip r:embed="rId2"/>
          <a:stretch>
            <a:fillRect/>
          </a:stretch>
        </p:blipFill>
        <p:spPr>
          <a:xfrm>
            <a:off x="1333500" y="414337"/>
            <a:ext cx="9525000" cy="6029325"/>
          </a:xfrm>
          <a:prstGeom prst="rect">
            <a:avLst/>
          </a:prstGeom>
        </p:spPr>
      </p:pic>
    </p:spTree>
    <p:extLst>
      <p:ext uri="{BB962C8B-B14F-4D97-AF65-F5344CB8AC3E}">
        <p14:creationId xmlns:p14="http://schemas.microsoft.com/office/powerpoint/2010/main" val="187778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A5864-76E2-4817-B07E-6C5A660890D7}"/>
              </a:ext>
            </a:extLst>
          </p:cNvPr>
          <p:cNvPicPr>
            <a:picLocks noChangeAspect="1"/>
          </p:cNvPicPr>
          <p:nvPr/>
        </p:nvPicPr>
        <p:blipFill>
          <a:blip r:embed="rId2"/>
          <a:stretch>
            <a:fillRect/>
          </a:stretch>
        </p:blipFill>
        <p:spPr>
          <a:xfrm>
            <a:off x="1333500" y="414337"/>
            <a:ext cx="9525000" cy="6029325"/>
          </a:xfrm>
          <a:prstGeom prst="rect">
            <a:avLst/>
          </a:prstGeom>
        </p:spPr>
      </p:pic>
    </p:spTree>
    <p:extLst>
      <p:ext uri="{BB962C8B-B14F-4D97-AF65-F5344CB8AC3E}">
        <p14:creationId xmlns:p14="http://schemas.microsoft.com/office/powerpoint/2010/main" val="188535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2DC3E0-DFE4-49D2-82EF-225A8BC2494A}"/>
              </a:ext>
            </a:extLst>
          </p:cNvPr>
          <p:cNvPicPr>
            <a:picLocks noChangeAspect="1"/>
          </p:cNvPicPr>
          <p:nvPr/>
        </p:nvPicPr>
        <p:blipFill>
          <a:blip r:embed="rId2"/>
          <a:stretch>
            <a:fillRect/>
          </a:stretch>
        </p:blipFill>
        <p:spPr>
          <a:xfrm>
            <a:off x="1333500" y="423862"/>
            <a:ext cx="9525000" cy="6010275"/>
          </a:xfrm>
          <a:prstGeom prst="rect">
            <a:avLst/>
          </a:prstGeom>
        </p:spPr>
      </p:pic>
    </p:spTree>
    <p:extLst>
      <p:ext uri="{BB962C8B-B14F-4D97-AF65-F5344CB8AC3E}">
        <p14:creationId xmlns:p14="http://schemas.microsoft.com/office/powerpoint/2010/main" val="3520156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C308B-A379-40F6-B1FB-ECC974E86588}"/>
              </a:ext>
            </a:extLst>
          </p:cNvPr>
          <p:cNvPicPr>
            <a:picLocks noChangeAspect="1"/>
          </p:cNvPicPr>
          <p:nvPr/>
        </p:nvPicPr>
        <p:blipFill>
          <a:blip r:embed="rId3"/>
          <a:stretch>
            <a:fillRect/>
          </a:stretch>
        </p:blipFill>
        <p:spPr>
          <a:xfrm>
            <a:off x="1174474" y="0"/>
            <a:ext cx="10548154" cy="6782463"/>
          </a:xfrm>
          <a:prstGeom prst="rect">
            <a:avLst/>
          </a:prstGeom>
        </p:spPr>
      </p:pic>
    </p:spTree>
    <p:extLst>
      <p:ext uri="{BB962C8B-B14F-4D97-AF65-F5344CB8AC3E}">
        <p14:creationId xmlns:p14="http://schemas.microsoft.com/office/powerpoint/2010/main" val="79342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AD88E2-B5F5-4749-9E61-9ADE2F24431E}"/>
              </a:ext>
            </a:extLst>
          </p:cNvPr>
          <p:cNvPicPr>
            <a:picLocks noChangeAspect="1"/>
          </p:cNvPicPr>
          <p:nvPr/>
        </p:nvPicPr>
        <p:blipFill>
          <a:blip r:embed="rId2"/>
          <a:stretch>
            <a:fillRect/>
          </a:stretch>
        </p:blipFill>
        <p:spPr>
          <a:xfrm>
            <a:off x="1333500" y="366712"/>
            <a:ext cx="9525000" cy="6124575"/>
          </a:xfrm>
          <a:prstGeom prst="rect">
            <a:avLst/>
          </a:prstGeom>
        </p:spPr>
      </p:pic>
    </p:spTree>
    <p:extLst>
      <p:ext uri="{BB962C8B-B14F-4D97-AF65-F5344CB8AC3E}">
        <p14:creationId xmlns:p14="http://schemas.microsoft.com/office/powerpoint/2010/main" val="2483791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290106-E18D-4D3B-9B2D-552FF3ED08D2}"/>
              </a:ext>
            </a:extLst>
          </p:cNvPr>
          <p:cNvPicPr>
            <a:picLocks noChangeAspect="1"/>
          </p:cNvPicPr>
          <p:nvPr/>
        </p:nvPicPr>
        <p:blipFill>
          <a:blip r:embed="rId2"/>
          <a:stretch>
            <a:fillRect/>
          </a:stretch>
        </p:blipFill>
        <p:spPr>
          <a:xfrm>
            <a:off x="-1" y="0"/>
            <a:ext cx="6460349" cy="4089400"/>
          </a:xfrm>
          <a:prstGeom prst="rect">
            <a:avLst/>
          </a:prstGeom>
        </p:spPr>
      </p:pic>
      <p:pic>
        <p:nvPicPr>
          <p:cNvPr id="5" name="Picture 4">
            <a:extLst>
              <a:ext uri="{FF2B5EF4-FFF2-40B4-BE49-F238E27FC236}">
                <a16:creationId xmlns:a16="http://schemas.microsoft.com/office/drawing/2014/main" id="{3B16510C-2BB9-4355-A191-29E06E912CB7}"/>
              </a:ext>
            </a:extLst>
          </p:cNvPr>
          <p:cNvPicPr>
            <a:picLocks noChangeAspect="1"/>
          </p:cNvPicPr>
          <p:nvPr/>
        </p:nvPicPr>
        <p:blipFill>
          <a:blip r:embed="rId3"/>
          <a:stretch>
            <a:fillRect/>
          </a:stretch>
        </p:blipFill>
        <p:spPr>
          <a:xfrm>
            <a:off x="5731650" y="2853265"/>
            <a:ext cx="6460349" cy="4089401"/>
          </a:xfrm>
          <a:prstGeom prst="rect">
            <a:avLst/>
          </a:prstGeom>
        </p:spPr>
      </p:pic>
    </p:spTree>
    <p:extLst>
      <p:ext uri="{BB962C8B-B14F-4D97-AF65-F5344CB8AC3E}">
        <p14:creationId xmlns:p14="http://schemas.microsoft.com/office/powerpoint/2010/main" val="2893028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2A20-F51A-41A8-8EC0-D2CD0143B1AF}"/>
              </a:ext>
            </a:extLst>
          </p:cNvPr>
          <p:cNvSpPr>
            <a:spLocks noGrp="1"/>
          </p:cNvSpPr>
          <p:nvPr>
            <p:ph type="title"/>
          </p:nvPr>
        </p:nvSpPr>
        <p:spPr/>
        <p:txBody>
          <a:bodyPr/>
          <a:lstStyle/>
          <a:p>
            <a:r>
              <a:rPr lang="en-CA" dirty="0"/>
              <a:t>Air Temperature</a:t>
            </a:r>
          </a:p>
        </p:txBody>
      </p:sp>
      <p:sp>
        <p:nvSpPr>
          <p:cNvPr id="3" name="Content Placeholder 2">
            <a:extLst>
              <a:ext uri="{FF2B5EF4-FFF2-40B4-BE49-F238E27FC236}">
                <a16:creationId xmlns:a16="http://schemas.microsoft.com/office/drawing/2014/main" id="{64336088-9995-4D9A-A21A-9FFE9A7DB6D6}"/>
              </a:ext>
            </a:extLst>
          </p:cNvPr>
          <p:cNvSpPr>
            <a:spLocks noGrp="1"/>
          </p:cNvSpPr>
          <p:nvPr>
            <p:ph idx="1"/>
          </p:nvPr>
        </p:nvSpPr>
        <p:spPr/>
        <p:txBody>
          <a:bodyPr/>
          <a:lstStyle/>
          <a:p>
            <a:pPr>
              <a:buFont typeface="Arial" panose="020B0604020202020204" pitchFamily="34" charset="0"/>
              <a:buChar char="•"/>
            </a:pPr>
            <a:r>
              <a:rPr lang="en-CA" dirty="0"/>
              <a:t> Combining methodology:</a:t>
            </a:r>
          </a:p>
          <a:p>
            <a:pPr lvl="1">
              <a:buFont typeface="Arial" panose="020B0604020202020204" pitchFamily="34" charset="0"/>
              <a:buChar char="•"/>
            </a:pPr>
            <a:r>
              <a:rPr lang="en-CA" dirty="0"/>
              <a:t>A dry adiabatic lapse rate of 6.5</a:t>
            </a:r>
            <a:r>
              <a:rPr lang="en-CA" baseline="30000" dirty="0"/>
              <a:t>o</a:t>
            </a:r>
            <a:r>
              <a:rPr lang="en-CA" dirty="0"/>
              <a:t>C/km was used to scale the Vital observations at 2.8 m (incorrectly labelled as 1.1m) and 4.4m, and Yellowknife A (2 m) up to 40 m</a:t>
            </a:r>
          </a:p>
          <a:p>
            <a:pPr lvl="1">
              <a:buFont typeface="Arial" panose="020B0604020202020204" pitchFamily="34" charset="0"/>
              <a:buChar char="•"/>
            </a:pPr>
            <a:r>
              <a:rPr lang="en-CA" dirty="0"/>
              <a:t>The shift in 2009 Vital data was also present and was shifted back by 6 days to match</a:t>
            </a:r>
          </a:p>
          <a:p>
            <a:pPr lvl="1">
              <a:buFont typeface="Arial" panose="020B0604020202020204" pitchFamily="34" charset="0"/>
              <a:buChar char="•"/>
            </a:pPr>
            <a:r>
              <a:rPr lang="en-CA" dirty="0"/>
              <a:t>Vital at 4.4 m was used as the primary dataset, then gap-filled with Vital at 2.8 m, followed by Yellowknife then GEM data</a:t>
            </a:r>
          </a:p>
          <a:p>
            <a:pPr lvl="1">
              <a:buFont typeface="Arial" panose="020B0604020202020204" pitchFamily="34" charset="0"/>
              <a:buChar char="•"/>
            </a:pPr>
            <a:endParaRPr lang="en-CA" dirty="0"/>
          </a:p>
          <a:p>
            <a:pPr>
              <a:buFont typeface="Arial" panose="020B0604020202020204" pitchFamily="34" charset="0"/>
              <a:buChar char="•"/>
            </a:pPr>
            <a:r>
              <a:rPr lang="en-CA" dirty="0"/>
              <a:t> The following slides show a comparison of the datasets for 2005-2011, including before and after the shift in Vital data</a:t>
            </a:r>
          </a:p>
        </p:txBody>
      </p:sp>
    </p:spTree>
    <p:extLst>
      <p:ext uri="{BB962C8B-B14F-4D97-AF65-F5344CB8AC3E}">
        <p14:creationId xmlns:p14="http://schemas.microsoft.com/office/powerpoint/2010/main" val="3530058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B5186-626B-4BCA-828A-3A4BA31A3FAC}"/>
              </a:ext>
            </a:extLst>
          </p:cNvPr>
          <p:cNvPicPr>
            <a:picLocks noChangeAspect="1"/>
          </p:cNvPicPr>
          <p:nvPr/>
        </p:nvPicPr>
        <p:blipFill>
          <a:blip r:embed="rId2"/>
          <a:stretch>
            <a:fillRect/>
          </a:stretch>
        </p:blipFill>
        <p:spPr>
          <a:xfrm>
            <a:off x="1333500" y="361950"/>
            <a:ext cx="9525000" cy="6134100"/>
          </a:xfrm>
          <a:prstGeom prst="rect">
            <a:avLst/>
          </a:prstGeom>
        </p:spPr>
      </p:pic>
    </p:spTree>
    <p:extLst>
      <p:ext uri="{BB962C8B-B14F-4D97-AF65-F5344CB8AC3E}">
        <p14:creationId xmlns:p14="http://schemas.microsoft.com/office/powerpoint/2010/main" val="164219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5A1C1-4009-4892-9AC4-924EF286465F}"/>
              </a:ext>
            </a:extLst>
          </p:cNvPr>
          <p:cNvPicPr>
            <a:picLocks noChangeAspect="1"/>
          </p:cNvPicPr>
          <p:nvPr/>
        </p:nvPicPr>
        <p:blipFill>
          <a:blip r:embed="rId2"/>
          <a:stretch>
            <a:fillRect/>
          </a:stretch>
        </p:blipFill>
        <p:spPr>
          <a:xfrm>
            <a:off x="0" y="65617"/>
            <a:ext cx="9048421" cy="5827183"/>
          </a:xfrm>
          <a:prstGeom prst="rect">
            <a:avLst/>
          </a:prstGeom>
        </p:spPr>
      </p:pic>
      <p:pic>
        <p:nvPicPr>
          <p:cNvPr id="5" name="Picture 4">
            <a:extLst>
              <a:ext uri="{FF2B5EF4-FFF2-40B4-BE49-F238E27FC236}">
                <a16:creationId xmlns:a16="http://schemas.microsoft.com/office/drawing/2014/main" id="{F2E95C94-5D8A-474F-A2E6-873221701609}"/>
              </a:ext>
            </a:extLst>
          </p:cNvPr>
          <p:cNvPicPr>
            <a:picLocks noChangeAspect="1"/>
          </p:cNvPicPr>
          <p:nvPr/>
        </p:nvPicPr>
        <p:blipFill>
          <a:blip r:embed="rId3"/>
          <a:stretch>
            <a:fillRect/>
          </a:stretch>
        </p:blipFill>
        <p:spPr>
          <a:xfrm>
            <a:off x="7899400" y="3759200"/>
            <a:ext cx="4220632" cy="2718087"/>
          </a:xfrm>
          <a:prstGeom prst="rect">
            <a:avLst/>
          </a:prstGeom>
        </p:spPr>
      </p:pic>
    </p:spTree>
    <p:extLst>
      <p:ext uri="{BB962C8B-B14F-4D97-AF65-F5344CB8AC3E}">
        <p14:creationId xmlns:p14="http://schemas.microsoft.com/office/powerpoint/2010/main" val="321829403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90</TotalTime>
  <Words>750</Words>
  <Application>Microsoft Office PowerPoint</Application>
  <PresentationFormat>Widescreen</PresentationFormat>
  <Paragraphs>63</Paragraphs>
  <Slides>32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Metropolitan</vt:lpstr>
      <vt:lpstr>Baker Creek Driving Data Preparation Methodology</vt:lpstr>
      <vt:lpstr>Air Pressure</vt:lpstr>
      <vt:lpstr>PowerPoint Presentation</vt:lpstr>
      <vt:lpstr>PowerPoint Presentation</vt:lpstr>
      <vt:lpstr>PowerPoint Presentation</vt:lpstr>
      <vt:lpstr>PowerPoint Presentation</vt:lpstr>
      <vt:lpstr>Air Temperature</vt:lpstr>
      <vt:lpstr>PowerPoint Presentation</vt:lpstr>
      <vt:lpstr>PowerPoint Presentation</vt:lpstr>
      <vt:lpstr>PowerPoint Presentation</vt:lpstr>
      <vt:lpstr>Incoming Shortwave Radiation</vt:lpstr>
      <vt:lpstr>PowerPoint Presentation</vt:lpstr>
      <vt:lpstr>PowerPoint Presentation</vt:lpstr>
      <vt:lpstr>PowerPoint Presentation</vt:lpstr>
      <vt:lpstr>PowerPoint Presentation</vt:lpstr>
      <vt:lpstr>PowerPoint Presentation</vt:lpstr>
      <vt:lpstr>Incoming Longwave Radiation</vt:lpstr>
      <vt:lpstr>PowerPoint Presentation</vt:lpstr>
      <vt:lpstr>PowerPoint Presentation</vt:lpstr>
      <vt:lpstr>PowerPoint Presentation</vt:lpstr>
      <vt:lpstr>Humidity</vt:lpstr>
      <vt:lpstr>PowerPoint Presentation</vt:lpstr>
      <vt:lpstr>PowerPoint Presentation</vt:lpstr>
      <vt:lpstr>PowerPoint Presentation</vt:lpstr>
      <vt:lpstr>Wind Speed</vt:lpstr>
      <vt:lpstr>PowerPoint Presentation</vt:lpstr>
      <vt:lpstr>PowerPoint Presentation</vt:lpstr>
      <vt:lpstr>PowerPoint Presentation</vt:lpstr>
      <vt:lpstr>Precipitation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Baker Creek Driving Data Preparation</dc:title>
  <dc:creator>Haley Bart</dc:creator>
  <cp:lastModifiedBy>Haley Bart</cp:lastModifiedBy>
  <cp:revision>19</cp:revision>
  <dcterms:created xsi:type="dcterms:W3CDTF">2019-07-03T19:12:22Z</dcterms:created>
  <dcterms:modified xsi:type="dcterms:W3CDTF">2019-08-22T04:01:40Z</dcterms:modified>
</cp:coreProperties>
</file>